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1"/>
  </p:notesMasterIdLst>
  <p:sldIdLst>
    <p:sldId id="278" r:id="rId2"/>
    <p:sldId id="293" r:id="rId3"/>
    <p:sldId id="457" r:id="rId4"/>
    <p:sldId id="462" r:id="rId5"/>
    <p:sldId id="463" r:id="rId6"/>
    <p:sldId id="686" r:id="rId7"/>
    <p:sldId id="477" r:id="rId8"/>
    <p:sldId id="465" r:id="rId9"/>
    <p:sldId id="466" r:id="rId10"/>
    <p:sldId id="473" r:id="rId11"/>
    <p:sldId id="687" r:id="rId12"/>
    <p:sldId id="470" r:id="rId13"/>
    <p:sldId id="688" r:id="rId14"/>
    <p:sldId id="471" r:id="rId15"/>
    <p:sldId id="472" r:id="rId16"/>
    <p:sldId id="474" r:id="rId17"/>
    <p:sldId id="689" r:id="rId18"/>
    <p:sldId id="475" r:id="rId19"/>
    <p:sldId id="690" r:id="rId20"/>
    <p:sldId id="691" r:id="rId21"/>
    <p:sldId id="476" r:id="rId22"/>
    <p:sldId id="478" r:id="rId23"/>
    <p:sldId id="480" r:id="rId24"/>
    <p:sldId id="693" r:id="rId25"/>
    <p:sldId id="692" r:id="rId26"/>
    <p:sldId id="479" r:id="rId27"/>
    <p:sldId id="481" r:id="rId28"/>
    <p:sldId id="482" r:id="rId29"/>
    <p:sldId id="490" r:id="rId30"/>
    <p:sldId id="492" r:id="rId31"/>
    <p:sldId id="493" r:id="rId32"/>
    <p:sldId id="483" r:id="rId33"/>
    <p:sldId id="494" r:id="rId34"/>
    <p:sldId id="495" r:id="rId35"/>
    <p:sldId id="485" r:id="rId36"/>
    <p:sldId id="684" r:id="rId37"/>
    <p:sldId id="685" r:id="rId38"/>
    <p:sldId id="486" r:id="rId39"/>
    <p:sldId id="509" r:id="rId40"/>
    <p:sldId id="505" r:id="rId41"/>
    <p:sldId id="510" r:id="rId42"/>
    <p:sldId id="460" r:id="rId43"/>
    <p:sldId id="487" r:id="rId44"/>
    <p:sldId id="681" r:id="rId45"/>
    <p:sldId id="683" r:id="rId46"/>
    <p:sldId id="489" r:id="rId47"/>
    <p:sldId id="267" r:id="rId48"/>
    <p:sldId id="268" r:id="rId49"/>
    <p:sldId id="27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93"/>
            <p14:sldId id="457"/>
            <p14:sldId id="462"/>
            <p14:sldId id="463"/>
            <p14:sldId id="686"/>
            <p14:sldId id="477"/>
            <p14:sldId id="465"/>
            <p14:sldId id="466"/>
            <p14:sldId id="473"/>
            <p14:sldId id="687"/>
            <p14:sldId id="470"/>
            <p14:sldId id="688"/>
            <p14:sldId id="471"/>
            <p14:sldId id="472"/>
            <p14:sldId id="474"/>
            <p14:sldId id="689"/>
            <p14:sldId id="475"/>
            <p14:sldId id="690"/>
            <p14:sldId id="691"/>
            <p14:sldId id="476"/>
            <p14:sldId id="478"/>
            <p14:sldId id="480"/>
            <p14:sldId id="693"/>
            <p14:sldId id="692"/>
            <p14:sldId id="479"/>
            <p14:sldId id="481"/>
            <p14:sldId id="482"/>
            <p14:sldId id="490"/>
            <p14:sldId id="492"/>
            <p14:sldId id="493"/>
            <p14:sldId id="483"/>
            <p14:sldId id="494"/>
            <p14:sldId id="495"/>
            <p14:sldId id="485"/>
            <p14:sldId id="684"/>
            <p14:sldId id="685"/>
            <p14:sldId id="486"/>
          </p14:sldIdLst>
        </p14:section>
        <p14:section name="When time" id="{477BD1B0-D42C-45BF-BB2B-6B9145A7BF27}">
          <p14:sldIdLst>
            <p14:sldId id="509"/>
            <p14:sldId id="505"/>
            <p14:sldId id="510"/>
          </p14:sldIdLst>
        </p14:section>
        <p14:section name="Rest" id="{60572B6C-EF90-472F-A046-12E2BF8368F2}">
          <p14:sldIdLst>
            <p14:sldId id="460"/>
            <p14:sldId id="487"/>
            <p14:sldId id="681"/>
            <p14:sldId id="683"/>
          </p14:sldIdLst>
        </p14:section>
        <p14:section name="Q &amp; A" id="{EC3F6F94-2D82-4EB0-B8B3-D1EDFDD37945}">
          <p14:sldIdLst>
            <p14:sldId id="489"/>
            <p14:sldId id="267"/>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Marbac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46606" autoAdjust="0"/>
  </p:normalViewPr>
  <p:slideViewPr>
    <p:cSldViewPr snapToGrid="0">
      <p:cViewPr varScale="1">
        <p:scale>
          <a:sx n="68" d="100"/>
          <a:sy n="68" d="100"/>
        </p:scale>
        <p:origin x="468" y="6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09.07.2020</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Welcome.</a:t>
            </a:r>
          </a:p>
          <a:p>
            <a:r>
              <a:rPr lang="en-US" baseline="0" dirty="0"/>
              <a:t>Patient records of 4 million patients in Switzerland</a:t>
            </a:r>
          </a:p>
          <a:p>
            <a:r>
              <a:rPr lang="en-US" baseline="0" dirty="0"/>
              <a:t>Huge Legacy System, 13 servers, millions lines of code</a:t>
            </a:r>
          </a:p>
          <a:p>
            <a:r>
              <a:rPr lang="en-US" baseline="0" dirty="0"/>
              <a:t>Customer came and said wouldn’t it be cool if we could do general purpose invoicing</a:t>
            </a:r>
          </a:p>
          <a:p>
            <a:r>
              <a:rPr lang="en-US" baseline="0" dirty="0"/>
              <a:t>I don’t have a lot of money but I’m sure you can make it happen</a:t>
            </a:r>
          </a:p>
          <a:p>
            <a:r>
              <a:rPr lang="en-US" baseline="0" dirty="0"/>
              <a:t>Have you ever had that in your project?</a:t>
            </a:r>
          </a:p>
          <a:p>
            <a:r>
              <a:rPr lang="en-US" baseline="0" dirty="0"/>
              <a:t>Because we knew we needed to address temporal coupling in our architecture to make it possible to deal with all the </a:t>
            </a:r>
            <a:r>
              <a:rPr lang="en-US" baseline="0" dirty="0" err="1"/>
              <a:t>webshops</a:t>
            </a:r>
            <a:r>
              <a:rPr lang="en-US" baseline="0" dirty="0"/>
              <a:t> that would connect to our services we leveraged a message queuing system to be able to better scale, predict the load and not loose a maintenance window (</a:t>
            </a:r>
            <a:r>
              <a:rPr lang="en-US" baseline="0" dirty="0" err="1"/>
              <a:t>webshop</a:t>
            </a:r>
            <a:r>
              <a:rPr lang="en-US" baseline="0" dirty="0"/>
              <a:t> are online 24h)</a:t>
            </a:r>
          </a:p>
          <a:p>
            <a:r>
              <a:rPr lang="en-US" baseline="0" dirty="0"/>
              <a:t>We started with a small use case around invoice refunds. Went to the drawing board and discussed new architecture approaches. We chose a step by step approach because we couldn’t afford to Microservice the shit out of the system. This is the architecture we came up with </a:t>
            </a:r>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977298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1977243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(sorry we are in Norway I meant Tesla Model 3)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Connecting the pump and the sender i.e. how to you pass the transaction context through the user code so that if you send a message in a handler, it uses the same transaction as the pump created</a:t>
            </a:r>
            <a:endParaRPr lang="en-US" dirty="0"/>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resources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awful lot of requests that we can make. After all 13 or 87 million is a huge number right? Well with 87 million we can do 120 requests per hour. That is not that much considering every receive and send counts as an operation. </a:t>
            </a:r>
          </a:p>
          <a:p>
            <a:endParaRPr lang="en-US" dirty="0"/>
          </a:p>
          <a:p>
            <a:r>
              <a:rPr lang="en-US" dirty="0"/>
              <a:t>For ASB you also get charged by the number of AMQP connections. First 1000 connections per month are included in the standard tier after that </a:t>
            </a:r>
            <a:r>
              <a:rPr lang="en-US" dirty="0">
                <a:effectLst/>
              </a:rPr>
              <a:t>Next 99K (1K–100K)/month$0.03 per connection/month.</a:t>
            </a:r>
            <a:endParaRPr lang="en-US" dirty="0"/>
          </a:p>
          <a:p>
            <a:endParaRPr lang="en-US" dirty="0"/>
          </a:p>
          <a:p>
            <a:r>
              <a:rPr lang="en-US" dirty="0"/>
              <a:t>But things can get worse. </a:t>
            </a:r>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990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Plus you have to deal with SDK and broker dependent behavior. For example if you use </a:t>
            </a:r>
            <a:r>
              <a:rPr lang="en-US" dirty="0" err="1"/>
              <a:t>SendsWithAtomicReceive</a:t>
            </a:r>
            <a:r>
              <a:rPr lang="en-US" dirty="0"/>
              <a:t> with ASB and send messages to multiple destinations you need to batch by </a:t>
            </a:r>
            <a:r>
              <a:rPr lang="en-US" dirty="0" err="1"/>
              <a:t>SendVia</a:t>
            </a:r>
            <a:r>
              <a:rPr lang="en-US" dirty="0"/>
              <a:t> route. With AWS SQS even if you send batches individual messages within a back can fail and then your code needs to fallback to retry those individual messages. Fun times!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30908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know have the building blocks (sending, receiving and transactions) to build your own message pump. </a:t>
            </a:r>
          </a:p>
          <a:p>
            <a:endParaRPr lang="en-US" dirty="0"/>
          </a:p>
          <a:p>
            <a:r>
              <a:rPr lang="en-US" dirty="0"/>
              <a:t>We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you go over simple message sending and message receiving into pub sub land you are basically confronted with common up with the right topology on the broker technology of choice. Unfortunately some queuing technologies like </a:t>
            </a:r>
            <a:r>
              <a:rPr lang="en-US" dirty="0" err="1"/>
              <a:t>AmazonSQS</a:t>
            </a:r>
            <a:r>
              <a:rPr lang="en-US" dirty="0"/>
              <a:t> or Azure Storage Queues only offer simple queuing semantics. Any higher level pub sub semantic needs to be built by managing the topology reliably in a subscription storage (for example Azure Tables) or plug in other services like Amazon SNS.</a:t>
            </a:r>
          </a:p>
          <a:p>
            <a:endParaRPr lang="en-US" dirty="0"/>
          </a:p>
          <a:p>
            <a:r>
              <a:rPr lang="en-US" dirty="0"/>
              <a:t>More advanced brokers like RabbitMQ or Azure </a:t>
            </a:r>
            <a:r>
              <a:rPr lang="en-US" dirty="0" err="1"/>
              <a:t>ServiceBus</a:t>
            </a:r>
            <a:r>
              <a:rPr lang="en-US" dirty="0"/>
              <a:t> offer higher level semantics to build pub sub hierarchies. For example RabbitMQ has the notion of Topics, Exchanges and Bindings that can be mapped with routing filters to input queues.</a:t>
            </a:r>
          </a:p>
          <a:p>
            <a:endParaRPr lang="en-US" dirty="0"/>
          </a:p>
          <a:p>
            <a:r>
              <a:rPr lang="en-US" dirty="0"/>
              <a:t>Azure Service Bus has the concept of Topics, Subscriptions and Rules that allow to build fairly advanced topologies. But you have to make the right choice by taking into account whether you require polymorphic event dispatch for example. </a:t>
            </a:r>
          </a:p>
          <a:p>
            <a:endParaRPr lang="en-US" dirty="0"/>
          </a:p>
          <a:p>
            <a:r>
              <a:rPr lang="en-US" dirty="0"/>
              <a:t>Topology changes are complex when you need to deal with inflight messages</a:t>
            </a:r>
          </a:p>
          <a:p>
            <a:endParaRPr lang="en-US" dirty="0"/>
          </a:p>
          <a:p>
            <a:r>
              <a:rPr lang="en-US" dirty="0"/>
              <a:t>If more than 5 min left go ahead otherwise skip the next two slides</a:t>
            </a:r>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But you need to manage subscription clients and queue clients which significantly increases the complexity of the code. A simpler approach is for example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is a quick example of a topology I call Forwarding Topology with Azure Service Bus.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 connection pooling etc.</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endParaRPr lang="de-CH" dirty="0"/>
          </a:p>
          <a:p>
            <a:r>
              <a:rPr lang="en-US" dirty="0"/>
              <a:t>These distributed systems are complex, there’s no denying that, so you need tooling to make sure everything is running properly and to get insights into it. Using a monitoring system is not that hard. Setting up all the hooks into the middleware might be though</a:t>
            </a:r>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ship data to App Insights or (name drop some shit) Grafana, Prometheus, all that stuff, this is just one example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906503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4</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strongly encourage you to try this yourself on a personal project or a small part of your work project. Knowing the inner workings of a message pump is valuable, even if you don't end up using it in production. Being armed with this knowledge helps you to make the right tradeoffs in your projects when it comes to the make or buy decision.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362113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930664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 </a:t>
            </a:r>
          </a:p>
          <a:p>
            <a:endParaRPr lang="en-US" dirty="0"/>
          </a:p>
          <a:p>
            <a:r>
              <a:rPr lang="en-US" dirty="0"/>
              <a:t>Serialize the headers and payload and send it to the destination queue</a:t>
            </a:r>
          </a:p>
          <a:p>
            <a:endParaRPr lang="en-GB" dirty="0"/>
          </a:p>
          <a:p>
            <a:r>
              <a:rPr lang="en-GB" dirty="0"/>
              <a:t>I'll explore the challenges lurking in the sender implementation later</a:t>
            </a:r>
          </a:p>
          <a:p>
            <a:endParaRPr lang="en-US" dirty="0"/>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20371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09.07.2020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09.07.2020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09.07.2020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09.07.2020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09.07.2020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09.07.2020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09.07.2020</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09.07.2020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09.07.2020</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09.07.2020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09.07.2020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09.07.2020</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22.png"/><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a:extLst>
              <a:ext uri="{FF2B5EF4-FFF2-40B4-BE49-F238E27FC236}">
                <a16:creationId xmlns:a16="http://schemas.microsoft.com/office/drawing/2014/main" id="{645E1445-E2D2-4AF6-A6C1-ECF74A535743}"/>
              </a:ext>
            </a:extLst>
          </p:cNvPr>
          <p:cNvSpPr/>
          <p:nvPr/>
        </p:nvSpPr>
        <p:spPr>
          <a:xfrm>
            <a:off x="10811494" y="6412076"/>
            <a:ext cx="1380506" cy="369332"/>
          </a:xfrm>
          <a:prstGeom prst="rect">
            <a:avLst/>
          </a:prstGeom>
        </p:spPr>
        <p:txBody>
          <a:bodyPr wrap="none">
            <a:spAutoFit/>
          </a:bodyPr>
          <a:lstStyle/>
          <a:p>
            <a:r>
              <a:rPr lang="en-US" dirty="0">
                <a:solidFill>
                  <a:schemeClr val="accent3"/>
                </a:solidFill>
                <a:latin typeface="Yanone Kaffeesatz Regular" panose="02000000000000000000" pitchFamily="2" charset="0"/>
              </a:rPr>
              <a:t>@</a:t>
            </a:r>
            <a:r>
              <a:rPr lang="en-US" dirty="0" err="1">
                <a:solidFill>
                  <a:schemeClr val="accent3"/>
                </a:solidFill>
                <a:latin typeface="Yanone Kaffeesatz Regular" panose="02000000000000000000" pitchFamily="2" charset="0"/>
              </a:rPr>
              <a:t>danielmarbach</a:t>
            </a:r>
            <a:endParaRPr lang="en-US" dirty="0">
              <a:solidFill>
                <a:schemeClr val="accent3"/>
              </a:solidFill>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7" name="Left Brace 6">
            <a:extLst>
              <a:ext uri="{FF2B5EF4-FFF2-40B4-BE49-F238E27FC236}">
                <a16:creationId xmlns:a16="http://schemas.microsoft.com/office/drawing/2014/main" id="{F5801FDB-F44E-402B-846F-4F3EBCCFEB7A}"/>
              </a:ext>
            </a:extLst>
          </p:cNvPr>
          <p:cNvSpPr/>
          <p:nvPr/>
        </p:nvSpPr>
        <p:spPr>
          <a:xfrm rot="16200000">
            <a:off x="559908" y="4287298"/>
            <a:ext cx="527004" cy="1118543"/>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BB4DC039-D455-4CCC-B57C-7BD18A483AA2}"/>
              </a:ext>
            </a:extLst>
          </p:cNvPr>
          <p:cNvSpPr/>
          <p:nvPr/>
        </p:nvSpPr>
        <p:spPr>
          <a:xfrm rot="16200000">
            <a:off x="3340298" y="2839067"/>
            <a:ext cx="527004" cy="4015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BCFD751-A205-4E46-9A75-E5F73A93B9F3}"/>
              </a:ext>
            </a:extLst>
          </p:cNvPr>
          <p:cNvSpPr/>
          <p:nvPr/>
        </p:nvSpPr>
        <p:spPr>
          <a:xfrm rot="16200000">
            <a:off x="8018436" y="2264544"/>
            <a:ext cx="527004" cy="516405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6C306E41-D2D9-4862-B9FD-6E676B2C119D}"/>
              </a:ext>
            </a:extLst>
          </p:cNvPr>
          <p:cNvSpPr/>
          <p:nvPr/>
        </p:nvSpPr>
        <p:spPr>
          <a:xfrm>
            <a:off x="189262" y="5335109"/>
            <a:ext cx="1268296"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Network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send time</a:t>
            </a:r>
          </a:p>
        </p:txBody>
      </p:sp>
      <p:sp>
        <p:nvSpPr>
          <p:cNvPr id="12" name="Rectangle 11">
            <a:extLst>
              <a:ext uri="{FF2B5EF4-FFF2-40B4-BE49-F238E27FC236}">
                <a16:creationId xmlns:a16="http://schemas.microsoft.com/office/drawing/2014/main" id="{75CFEF3F-B906-412E-8072-6056708D27FC}"/>
              </a:ext>
            </a:extLst>
          </p:cNvPr>
          <p:cNvSpPr/>
          <p:nvPr/>
        </p:nvSpPr>
        <p:spPr>
          <a:xfrm>
            <a:off x="2990491" y="5335109"/>
            <a:ext cx="1226618"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Queue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wait time</a:t>
            </a:r>
          </a:p>
        </p:txBody>
      </p:sp>
      <p:sp>
        <p:nvSpPr>
          <p:cNvPr id="13" name="Rectangle 12">
            <a:extLst>
              <a:ext uri="{FF2B5EF4-FFF2-40B4-BE49-F238E27FC236}">
                <a16:creationId xmlns:a16="http://schemas.microsoft.com/office/drawing/2014/main" id="{55C704C8-B913-4E3B-8695-8C1C5142E6A6}"/>
              </a:ext>
            </a:extLst>
          </p:cNvPr>
          <p:cNvSpPr/>
          <p:nvPr/>
        </p:nvSpPr>
        <p:spPr>
          <a:xfrm>
            <a:off x="7588352" y="5335109"/>
            <a:ext cx="1426993"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Processing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time</a:t>
            </a: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9" grpId="0" animBg="1"/>
      <p:bldP spid="10" grpId="0" animBg="1"/>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1">
            <a:hlinkClick r:id="" action="ppaction://media"/>
            <a:extLst>
              <a:ext uri="{FF2B5EF4-FFF2-40B4-BE49-F238E27FC236}">
                <a16:creationId xmlns:a16="http://schemas.microsoft.com/office/drawing/2014/main" id="{28EDB90F-C6F7-4335-98E2-A222EBCC41EE}"/>
              </a:ext>
            </a:extLst>
          </p:cNvPr>
          <p:cNvPicPr>
            <a:picLocks noChangeAspect="1"/>
          </p:cNvPicPr>
          <p:nvPr>
            <a:videoFile r:link="rId1"/>
            <p:extLst>
              <p:ext uri="{DAA4B4D4-6D71-4841-9C94-3DE7FCFB9230}">
                <p14:media xmlns:p14="http://schemas.microsoft.com/office/powerpoint/2010/main" r:embed="rId2">
                  <p14:trim st="5541" end="3596"/>
                </p14:media>
              </p:ext>
            </p:extLst>
          </p:nvPr>
        </p:nvPicPr>
        <p:blipFill>
          <a:blip r:embed="rId4"/>
          <a:stretch>
            <a:fillRect/>
          </a:stretch>
        </p:blipFill>
        <p:spPr>
          <a:xfrm>
            <a:off x="-1" y="-292608"/>
            <a:ext cx="13075397" cy="7150608"/>
          </a:xfrm>
          <a:prstGeom prst="rect">
            <a:avLst/>
          </a:prstGeom>
        </p:spPr>
      </p:pic>
    </p:spTree>
    <p:extLst>
      <p:ext uri="{BB962C8B-B14F-4D97-AF65-F5344CB8AC3E}">
        <p14:creationId xmlns:p14="http://schemas.microsoft.com/office/powerpoint/2010/main" val="73458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267B2-F087-4094-B462-153F7B8FA335}"/>
              </a:ext>
            </a:extLst>
          </p:cNvPr>
          <p:cNvPicPr>
            <a:picLocks noChangeAspect="1"/>
          </p:cNvPicPr>
          <p:nvPr/>
        </p:nvPicPr>
        <p:blipFill>
          <a:blip r:embed="rId3"/>
          <a:stretch>
            <a:fillRect/>
          </a:stretch>
        </p:blipFill>
        <p:spPr>
          <a:xfrm>
            <a:off x="3595422" y="0"/>
            <a:ext cx="5001156" cy="6858000"/>
          </a:xfrm>
          <a:prstGeom prst="rect">
            <a:avLst/>
          </a:prstGeom>
        </p:spPr>
      </p:pic>
      <p:pic>
        <p:nvPicPr>
          <p:cNvPr id="3" name="Picture 2">
            <a:extLst>
              <a:ext uri="{FF2B5EF4-FFF2-40B4-BE49-F238E27FC236}">
                <a16:creationId xmlns:a16="http://schemas.microsoft.com/office/drawing/2014/main" id="{AC5DCBD2-C2D0-4BFC-89A4-AD8EDB5717A0}"/>
              </a:ext>
            </a:extLst>
          </p:cNvPr>
          <p:cNvPicPr>
            <a:picLocks noChangeAspect="1"/>
          </p:cNvPicPr>
          <p:nvPr/>
        </p:nvPicPr>
        <p:blipFill rotWithShape="1">
          <a:blip r:embed="rId3"/>
          <a:srcRect t="16266" r="23183" b="54134"/>
          <a:stretch/>
        </p:blipFill>
        <p:spPr>
          <a:xfrm>
            <a:off x="2392071" y="1471830"/>
            <a:ext cx="7407858" cy="3914341"/>
          </a:xfrm>
          <a:prstGeom prst="rect">
            <a:avLst/>
          </a:prstGeom>
        </p:spPr>
      </p:pic>
      <p:pic>
        <p:nvPicPr>
          <p:cNvPr id="4" name="Picture 3">
            <a:extLst>
              <a:ext uri="{FF2B5EF4-FFF2-40B4-BE49-F238E27FC236}">
                <a16:creationId xmlns:a16="http://schemas.microsoft.com/office/drawing/2014/main" id="{1989F137-619B-495B-951A-9B6AD8A79465}"/>
              </a:ext>
            </a:extLst>
          </p:cNvPr>
          <p:cNvPicPr>
            <a:picLocks noChangeAspect="1"/>
          </p:cNvPicPr>
          <p:nvPr/>
        </p:nvPicPr>
        <p:blipFill rotWithShape="1">
          <a:blip r:embed="rId3"/>
          <a:srcRect t="47778" b="24978"/>
          <a:stretch/>
        </p:blipFill>
        <p:spPr>
          <a:xfrm>
            <a:off x="1725168" y="1953767"/>
            <a:ext cx="8583167" cy="3206657"/>
          </a:xfrm>
          <a:prstGeom prst="rect">
            <a:avLst/>
          </a:prstGeom>
        </p:spPr>
      </p:pic>
      <p:pic>
        <p:nvPicPr>
          <p:cNvPr id="5" name="Picture 4">
            <a:extLst>
              <a:ext uri="{FF2B5EF4-FFF2-40B4-BE49-F238E27FC236}">
                <a16:creationId xmlns:a16="http://schemas.microsoft.com/office/drawing/2014/main" id="{36658FB7-4C41-4188-A610-F7424EFFC37F}"/>
              </a:ext>
            </a:extLst>
          </p:cNvPr>
          <p:cNvPicPr>
            <a:picLocks noChangeAspect="1"/>
          </p:cNvPicPr>
          <p:nvPr/>
        </p:nvPicPr>
        <p:blipFill rotWithShape="1">
          <a:blip r:embed="rId3"/>
          <a:srcRect t="78222" r="16845" b="2400"/>
          <a:stretch/>
        </p:blipFill>
        <p:spPr>
          <a:xfrm>
            <a:off x="1725168" y="2228166"/>
            <a:ext cx="8231288" cy="2630345"/>
          </a:xfrm>
          <a:prstGeom prst="rect">
            <a:avLst/>
          </a:prstGeom>
        </p:spPr>
      </p:pic>
    </p:spTree>
    <p:extLst>
      <p:ext uri="{BB962C8B-B14F-4D97-AF65-F5344CB8AC3E}">
        <p14:creationId xmlns:p14="http://schemas.microsoft.com/office/powerpoint/2010/main" val="12187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xit" presetSubtype="0" fill="hold" nodeType="with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2">
            <a:hlinkClick r:id="" action="ppaction://media"/>
            <a:extLst>
              <a:ext uri="{FF2B5EF4-FFF2-40B4-BE49-F238E27FC236}">
                <a16:creationId xmlns:a16="http://schemas.microsoft.com/office/drawing/2014/main" id="{B0AD78FC-12E7-429E-BB3C-8F3860DD45B9}"/>
              </a:ext>
            </a:extLst>
          </p:cNvPr>
          <p:cNvPicPr>
            <a:picLocks noChangeAspect="1"/>
          </p:cNvPicPr>
          <p:nvPr>
            <a:videoFile r:link="rId1"/>
            <p:extLst>
              <p:ext uri="{DAA4B4D4-6D71-4841-9C94-3DE7FCFB9230}">
                <p14:media xmlns:p14="http://schemas.microsoft.com/office/powerpoint/2010/main" r:embed="rId2">
                  <p14:trim st="4257" end="14340"/>
                </p14:media>
              </p:ext>
            </p:extLst>
          </p:nvPr>
        </p:nvPicPr>
        <p:blipFill>
          <a:blip r:embed="rId4"/>
          <a:stretch>
            <a:fillRect/>
          </a:stretch>
        </p:blipFill>
        <p:spPr>
          <a:xfrm>
            <a:off x="0" y="-325374"/>
            <a:ext cx="13135312" cy="7183374"/>
          </a:xfrm>
          <a:prstGeom prst="rect">
            <a:avLst/>
          </a:prstGeom>
        </p:spPr>
      </p:pic>
    </p:spTree>
    <p:extLst>
      <p:ext uri="{BB962C8B-B14F-4D97-AF65-F5344CB8AC3E}">
        <p14:creationId xmlns:p14="http://schemas.microsoft.com/office/powerpoint/2010/main" val="292977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812F6A-EF92-416A-8225-7ED9626C89DC}"/>
              </a:ext>
            </a:extLst>
          </p:cNvPr>
          <p:cNvPicPr>
            <a:picLocks noChangeAspect="1"/>
          </p:cNvPicPr>
          <p:nvPr/>
        </p:nvPicPr>
        <p:blipFill>
          <a:blip r:embed="rId3"/>
          <a:stretch>
            <a:fillRect/>
          </a:stretch>
        </p:blipFill>
        <p:spPr>
          <a:xfrm>
            <a:off x="3482992" y="0"/>
            <a:ext cx="5226016" cy="6858000"/>
          </a:xfrm>
          <a:prstGeom prst="rect">
            <a:avLst/>
          </a:prstGeom>
        </p:spPr>
      </p:pic>
      <p:pic>
        <p:nvPicPr>
          <p:cNvPr id="3" name="Picture 2">
            <a:extLst>
              <a:ext uri="{FF2B5EF4-FFF2-40B4-BE49-F238E27FC236}">
                <a16:creationId xmlns:a16="http://schemas.microsoft.com/office/drawing/2014/main" id="{3B6FF927-ED29-404B-A1FB-BC519CC52795}"/>
              </a:ext>
            </a:extLst>
          </p:cNvPr>
          <p:cNvPicPr>
            <a:picLocks noChangeAspect="1"/>
          </p:cNvPicPr>
          <p:nvPr/>
        </p:nvPicPr>
        <p:blipFill rotWithShape="1">
          <a:blip r:embed="rId3"/>
          <a:srcRect t="8839" r="26417" b="60934"/>
          <a:stretch/>
        </p:blipFill>
        <p:spPr>
          <a:xfrm>
            <a:off x="2054470" y="1213095"/>
            <a:ext cx="8083060" cy="4357357"/>
          </a:xfrm>
          <a:prstGeom prst="rect">
            <a:avLst/>
          </a:prstGeom>
        </p:spPr>
      </p:pic>
      <p:pic>
        <p:nvPicPr>
          <p:cNvPr id="4" name="Picture 3">
            <a:extLst>
              <a:ext uri="{FF2B5EF4-FFF2-40B4-BE49-F238E27FC236}">
                <a16:creationId xmlns:a16="http://schemas.microsoft.com/office/drawing/2014/main" id="{8E066E09-F341-49BB-BA16-B95FF06A43C7}"/>
              </a:ext>
            </a:extLst>
          </p:cNvPr>
          <p:cNvPicPr>
            <a:picLocks noChangeAspect="1"/>
          </p:cNvPicPr>
          <p:nvPr/>
        </p:nvPicPr>
        <p:blipFill rotWithShape="1">
          <a:blip r:embed="rId3"/>
          <a:srcRect t="41587" b="26718"/>
          <a:stretch/>
        </p:blipFill>
        <p:spPr>
          <a:xfrm>
            <a:off x="1584245" y="1441139"/>
            <a:ext cx="8676778" cy="3608939"/>
          </a:xfrm>
          <a:prstGeom prst="rect">
            <a:avLst/>
          </a:prstGeom>
        </p:spPr>
      </p:pic>
      <p:pic>
        <p:nvPicPr>
          <p:cNvPr id="5" name="Picture 4">
            <a:extLst>
              <a:ext uri="{FF2B5EF4-FFF2-40B4-BE49-F238E27FC236}">
                <a16:creationId xmlns:a16="http://schemas.microsoft.com/office/drawing/2014/main" id="{971C9773-D8C7-49EB-B54B-00DF13C4D353}"/>
              </a:ext>
            </a:extLst>
          </p:cNvPr>
          <p:cNvPicPr>
            <a:picLocks noChangeAspect="1"/>
          </p:cNvPicPr>
          <p:nvPr/>
        </p:nvPicPr>
        <p:blipFill rotWithShape="1">
          <a:blip r:embed="rId3"/>
          <a:srcRect t="76178" r="39985" b="3403"/>
          <a:stretch/>
        </p:blipFill>
        <p:spPr>
          <a:xfrm>
            <a:off x="2103203" y="1646294"/>
            <a:ext cx="7985595" cy="3565412"/>
          </a:xfrm>
          <a:prstGeom prst="rect">
            <a:avLst/>
          </a:prstGeom>
        </p:spPr>
      </p:pic>
    </p:spTree>
    <p:extLst>
      <p:ext uri="{BB962C8B-B14F-4D97-AF65-F5344CB8AC3E}">
        <p14:creationId xmlns:p14="http://schemas.microsoft.com/office/powerpoint/2010/main" val="283073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xit" presetSubtype="0" fill="hold" nodeType="with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3">
            <a:hlinkClick r:id="" action="ppaction://media"/>
            <a:extLst>
              <a:ext uri="{FF2B5EF4-FFF2-40B4-BE49-F238E27FC236}">
                <a16:creationId xmlns:a16="http://schemas.microsoft.com/office/drawing/2014/main" id="{5D930669-2472-4CA7-AEC2-40EAB2D850B5}"/>
              </a:ext>
            </a:extLst>
          </p:cNvPr>
          <p:cNvPicPr>
            <a:picLocks noChangeAspect="1"/>
          </p:cNvPicPr>
          <p:nvPr>
            <a:videoFile r:link="rId1"/>
            <p:extLst>
              <p:ext uri="{DAA4B4D4-6D71-4841-9C94-3DE7FCFB9230}">
                <p14:media xmlns:p14="http://schemas.microsoft.com/office/powerpoint/2010/main" r:embed="rId2">
                  <p14:trim st="3230" end="4113"/>
                </p14:media>
              </p:ext>
            </p:extLst>
          </p:nvPr>
        </p:nvPicPr>
        <p:blipFill>
          <a:blip r:embed="rId4"/>
          <a:stretch>
            <a:fillRect/>
          </a:stretch>
        </p:blipFill>
        <p:spPr>
          <a:xfrm>
            <a:off x="0" y="-290032"/>
            <a:ext cx="13070685" cy="7148031"/>
          </a:xfrm>
          <a:prstGeom prst="rect">
            <a:avLst/>
          </a:prstGeom>
        </p:spPr>
      </p:pic>
    </p:spTree>
    <p:extLst>
      <p:ext uri="{BB962C8B-B14F-4D97-AF65-F5344CB8AC3E}">
        <p14:creationId xmlns:p14="http://schemas.microsoft.com/office/powerpoint/2010/main" val="281335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1C1D6-A773-49CC-B0DE-29E9C2CC6DB7}"/>
              </a:ext>
            </a:extLst>
          </p:cNvPr>
          <p:cNvPicPr>
            <a:picLocks noChangeAspect="1"/>
          </p:cNvPicPr>
          <p:nvPr/>
        </p:nvPicPr>
        <p:blipFill>
          <a:blip r:embed="rId2"/>
          <a:stretch>
            <a:fillRect/>
          </a:stretch>
        </p:blipFill>
        <p:spPr>
          <a:xfrm>
            <a:off x="2952545" y="0"/>
            <a:ext cx="6286910" cy="6858000"/>
          </a:xfrm>
          <a:prstGeom prst="rect">
            <a:avLst/>
          </a:prstGeom>
        </p:spPr>
      </p:pic>
      <p:grpSp>
        <p:nvGrpSpPr>
          <p:cNvPr id="11" name="Group 10">
            <a:extLst>
              <a:ext uri="{FF2B5EF4-FFF2-40B4-BE49-F238E27FC236}">
                <a16:creationId xmlns:a16="http://schemas.microsoft.com/office/drawing/2014/main" id="{10FD7E3A-5C45-4FB1-AD8A-CC50CC483CBD}"/>
              </a:ext>
            </a:extLst>
          </p:cNvPr>
          <p:cNvGrpSpPr/>
          <p:nvPr/>
        </p:nvGrpSpPr>
        <p:grpSpPr>
          <a:xfrm>
            <a:off x="2830530" y="-35960"/>
            <a:ext cx="7570235" cy="6929920"/>
            <a:chOff x="2830530" y="-35960"/>
            <a:chExt cx="7570235" cy="6929920"/>
          </a:xfrm>
        </p:grpSpPr>
        <p:grpSp>
          <p:nvGrpSpPr>
            <p:cNvPr id="10" name="Group 9">
              <a:extLst>
                <a:ext uri="{FF2B5EF4-FFF2-40B4-BE49-F238E27FC236}">
                  <a16:creationId xmlns:a16="http://schemas.microsoft.com/office/drawing/2014/main" id="{758A70FD-88DD-45C9-A76E-01D2DC98D55E}"/>
                </a:ext>
              </a:extLst>
            </p:cNvPr>
            <p:cNvGrpSpPr/>
            <p:nvPr/>
          </p:nvGrpSpPr>
          <p:grpSpPr>
            <a:xfrm>
              <a:off x="2830530" y="-35960"/>
              <a:ext cx="7447490" cy="6929920"/>
              <a:chOff x="2830530" y="-35960"/>
              <a:chExt cx="7447490" cy="6929920"/>
            </a:xfrm>
          </p:grpSpPr>
          <p:sp>
            <p:nvSpPr>
              <p:cNvPr id="3" name="Rectangle 2">
                <a:extLst>
                  <a:ext uri="{FF2B5EF4-FFF2-40B4-BE49-F238E27FC236}">
                    <a16:creationId xmlns:a16="http://schemas.microsoft.com/office/drawing/2014/main" id="{BD1E04AF-7EAC-4721-B015-9CCA0F222366}"/>
                  </a:ext>
                </a:extLst>
              </p:cNvPr>
              <p:cNvSpPr/>
              <p:nvPr/>
            </p:nvSpPr>
            <p:spPr>
              <a:xfrm>
                <a:off x="2830530" y="-35960"/>
                <a:ext cx="7238144" cy="394014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a:extLst>
                  <a:ext uri="{FF2B5EF4-FFF2-40B4-BE49-F238E27FC236}">
                    <a16:creationId xmlns:a16="http://schemas.microsoft.com/office/drawing/2014/main" id="{B8DFAA19-16EC-4410-8C63-57EBA0D4943F}"/>
                  </a:ext>
                </a:extLst>
              </p:cNvPr>
              <p:cNvSpPr/>
              <p:nvPr/>
            </p:nvSpPr>
            <p:spPr>
              <a:xfrm>
                <a:off x="3039876" y="4756935"/>
                <a:ext cx="7238144" cy="213702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9" name="Group 8">
              <a:extLst>
                <a:ext uri="{FF2B5EF4-FFF2-40B4-BE49-F238E27FC236}">
                  <a16:creationId xmlns:a16="http://schemas.microsoft.com/office/drawing/2014/main" id="{5AED6347-2D38-4F3F-8DF8-F6CB1B17CFD1}"/>
                </a:ext>
              </a:extLst>
            </p:cNvPr>
            <p:cNvGrpSpPr/>
            <p:nvPr/>
          </p:nvGrpSpPr>
          <p:grpSpPr>
            <a:xfrm>
              <a:off x="6801491" y="564598"/>
              <a:ext cx="3599274" cy="3339582"/>
              <a:chOff x="6801491" y="564598"/>
              <a:chExt cx="3599274" cy="3339582"/>
            </a:xfrm>
          </p:grpSpPr>
          <p:sp>
            <p:nvSpPr>
              <p:cNvPr id="6" name="Arrow: Down 5">
                <a:extLst>
                  <a:ext uri="{FF2B5EF4-FFF2-40B4-BE49-F238E27FC236}">
                    <a16:creationId xmlns:a16="http://schemas.microsoft.com/office/drawing/2014/main" id="{2F3EA393-F449-42D3-997C-637F40C00778}"/>
                  </a:ext>
                </a:extLst>
              </p:cNvPr>
              <p:cNvSpPr/>
              <p:nvPr/>
            </p:nvSpPr>
            <p:spPr>
              <a:xfrm>
                <a:off x="6801491" y="2925772"/>
                <a:ext cx="595901" cy="97840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 name="Picture 7">
                <a:extLst>
                  <a:ext uri="{FF2B5EF4-FFF2-40B4-BE49-F238E27FC236}">
                    <a16:creationId xmlns:a16="http://schemas.microsoft.com/office/drawing/2014/main" id="{5E5CC6F3-DDC5-4AB6-8B03-302BAC50F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615" y="564598"/>
                <a:ext cx="3486150" cy="2238375"/>
              </a:xfrm>
              <a:prstGeom prst="rect">
                <a:avLst/>
              </a:prstGeom>
            </p:spPr>
          </p:pic>
        </p:grpSp>
      </p:grpSp>
    </p:spTree>
    <p:extLst>
      <p:ext uri="{BB962C8B-B14F-4D97-AF65-F5344CB8AC3E}">
        <p14:creationId xmlns:p14="http://schemas.microsoft.com/office/powerpoint/2010/main" val="104649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1000B-515F-414B-9FC3-6521168AAAB8}"/>
              </a:ext>
            </a:extLst>
          </p:cNvPr>
          <p:cNvPicPr>
            <a:picLocks noChangeAspect="1"/>
          </p:cNvPicPr>
          <p:nvPr/>
        </p:nvPicPr>
        <p:blipFill>
          <a:blip r:embed="rId2"/>
          <a:stretch>
            <a:fillRect/>
          </a:stretch>
        </p:blipFill>
        <p:spPr>
          <a:xfrm>
            <a:off x="742383" y="0"/>
            <a:ext cx="8930390" cy="6858000"/>
          </a:xfrm>
          <a:prstGeom prst="rect">
            <a:avLst/>
          </a:prstGeom>
        </p:spPr>
      </p:pic>
      <p:pic>
        <p:nvPicPr>
          <p:cNvPr id="6" name="Picture 5">
            <a:extLst>
              <a:ext uri="{FF2B5EF4-FFF2-40B4-BE49-F238E27FC236}">
                <a16:creationId xmlns:a16="http://schemas.microsoft.com/office/drawing/2014/main" id="{5F7B5CDE-C6BD-43D3-9BD9-8DDFF65FF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718" y="1556904"/>
            <a:ext cx="3851564" cy="3851564"/>
          </a:xfrm>
          <a:prstGeom prst="rect">
            <a:avLst/>
          </a:prstGeom>
        </p:spPr>
      </p:pic>
    </p:spTree>
    <p:extLst>
      <p:ext uri="{BB962C8B-B14F-4D97-AF65-F5344CB8AC3E}">
        <p14:creationId xmlns:p14="http://schemas.microsoft.com/office/powerpoint/2010/main" val="358095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pic>
        <p:nvPicPr>
          <p:cNvPr id="6" name="Picture 5">
            <a:extLst>
              <a:ext uri="{FF2B5EF4-FFF2-40B4-BE49-F238E27FC236}">
                <a16:creationId xmlns:a16="http://schemas.microsoft.com/office/drawing/2014/main" id="{056C5017-6DD5-4A1C-92C3-F5364B926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25" y="3101340"/>
            <a:ext cx="2857500" cy="2857500"/>
          </a:xfrm>
          <a:prstGeom prst="rect">
            <a:avLst/>
          </a:prstGeom>
        </p:spPr>
      </p:pic>
      <p:pic>
        <p:nvPicPr>
          <p:cNvPr id="10" name="Picture 9">
            <a:extLst>
              <a:ext uri="{FF2B5EF4-FFF2-40B4-BE49-F238E27FC236}">
                <a16:creationId xmlns:a16="http://schemas.microsoft.com/office/drawing/2014/main" id="{4C5172F6-C4C7-4E5E-89AC-B9287AFE3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620" y="748851"/>
            <a:ext cx="2536032" cy="2880000"/>
          </a:xfrm>
          <a:prstGeom prst="rect">
            <a:avLst/>
          </a:prstGeom>
        </p:spPr>
      </p:pic>
    </p:spTree>
    <p:extLst>
      <p:ext uri="{BB962C8B-B14F-4D97-AF65-F5344CB8AC3E}">
        <p14:creationId xmlns:p14="http://schemas.microsoft.com/office/powerpoint/2010/main" val="89535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6">
            <a:extLst>
              <a:ext uri="{FF2B5EF4-FFF2-40B4-BE49-F238E27FC236}">
                <a16:creationId xmlns:a16="http://schemas.microsoft.com/office/drawing/2014/main" id="{BB2887C9-B6E3-4A9D-BF9E-BFA010E30A5E}"/>
              </a:ext>
            </a:extLst>
          </p:cNvPr>
          <p:cNvSpPr/>
          <p:nvPr/>
        </p:nvSpPr>
        <p:spPr>
          <a:xfrm rot="16200000">
            <a:off x="8864276" y="2212521"/>
            <a:ext cx="1474048" cy="1768853"/>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400" dirty="0">
                <a:latin typeface="Yanone Kaffeesatz Light" panose="02000000000000000000" pitchFamily="2" charset="0"/>
              </a:rPr>
              <a:t>Broker</a:t>
            </a:r>
          </a:p>
        </p:txBody>
      </p:sp>
      <p:sp>
        <p:nvSpPr>
          <p:cNvPr id="3" name="Rectangle 2">
            <a:extLst>
              <a:ext uri="{FF2B5EF4-FFF2-40B4-BE49-F238E27FC236}">
                <a16:creationId xmlns:a16="http://schemas.microsoft.com/office/drawing/2014/main" id="{3785EE68-A950-4AAA-A043-2669F8043B55}"/>
              </a:ext>
            </a:extLst>
          </p:cNvPr>
          <p:cNvSpPr/>
          <p:nvPr/>
        </p:nvSpPr>
        <p:spPr>
          <a:xfrm>
            <a:off x="734785" y="729733"/>
            <a:ext cx="6293711" cy="5632311"/>
          </a:xfrm>
          <a:prstGeom prst="rect">
            <a:avLst/>
          </a:prstGeom>
        </p:spPr>
        <p:txBody>
          <a:bodyPr wrap="none">
            <a:spAutoFit/>
          </a:bodyPr>
          <a:lstStyle/>
          <a:p>
            <a:r>
              <a:rPr lang="de-CH" sz="3200" dirty="0" err="1">
                <a:solidFill>
                  <a:schemeClr val="tx2"/>
                </a:solidFill>
                <a:latin typeface="Yanone Kaffeesatz Light" panose="02000000000000000000" pitchFamily="2" charset="0"/>
              </a:rPr>
              <a:t>foreach</a:t>
            </a:r>
            <a:r>
              <a:rPr lang="de-CH" sz="3200" dirty="0">
                <a:solidFill>
                  <a:schemeClr val="tx2"/>
                </a:solidFill>
                <a:latin typeface="Yanone Kaffeesatz Light" panose="02000000000000000000" pitchFamily="2" charset="0"/>
              </a:rPr>
              <a:t>(</a:t>
            </a:r>
            <a:r>
              <a:rPr lang="de-CH" sz="3200" dirty="0" err="1">
                <a:solidFill>
                  <a:schemeClr val="tx2"/>
                </a:solidFill>
                <a:latin typeface="Yanone Kaffeesatz Light" panose="02000000000000000000" pitchFamily="2" charset="0"/>
              </a:rPr>
              <a:t>var</a:t>
            </a:r>
            <a:r>
              <a:rPr lang="de-CH" sz="3200" dirty="0">
                <a:solidFill>
                  <a:schemeClr val="tx2"/>
                </a:solidFill>
                <a:latin typeface="Yanone Kaffeesatz Light" panose="02000000000000000000" pitchFamily="2" charset="0"/>
              </a:rPr>
              <a:t> </a:t>
            </a:r>
            <a:r>
              <a:rPr lang="de-CH" sz="3200" dirty="0" err="1">
                <a:solidFill>
                  <a:schemeClr val="tx2"/>
                </a:solidFill>
                <a:latin typeface="Yanone Kaffeesatz Light" panose="02000000000000000000" pitchFamily="2" charset="0"/>
              </a:rPr>
              <a:t>message</a:t>
            </a:r>
            <a:r>
              <a:rPr lang="de-CH" sz="3200" dirty="0">
                <a:solidFill>
                  <a:schemeClr val="tx2"/>
                </a:solidFill>
                <a:latin typeface="Yanone Kaffeesatz Light" panose="02000000000000000000" pitchFamily="2" charset="0"/>
              </a:rPr>
              <a:t> in </a:t>
            </a:r>
            <a:r>
              <a:rPr lang="de-CH" sz="3200" dirty="0" err="1">
                <a:solidFill>
                  <a:schemeClr val="tx2"/>
                </a:solidFill>
                <a:latin typeface="Yanone Kaffeesatz Light" panose="02000000000000000000" pitchFamily="2" charset="0"/>
              </a:rPr>
              <a:t>messsagesToBeSent</a:t>
            </a:r>
            <a:r>
              <a:rPr lang="de-CH" sz="3200" dirty="0">
                <a:solidFill>
                  <a:schemeClr val="tx2"/>
                </a:solidFill>
                <a:latin typeface="Yanone Kaffeesatz Light" panose="02000000000000000000" pitchFamily="2" charset="0"/>
              </a:rPr>
              <a:t>) {</a:t>
            </a: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            </a:t>
            </a:r>
          </a:p>
          <a:p>
            <a:r>
              <a:rPr lang="de-CH" sz="3200" dirty="0">
                <a:solidFill>
                  <a:schemeClr val="tx2"/>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await</a:t>
            </a:r>
            <a:r>
              <a:rPr lang="de-CH" sz="4000" dirty="0">
                <a:solidFill>
                  <a:schemeClr val="accent4"/>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SendMessage</a:t>
            </a:r>
            <a:r>
              <a:rPr lang="de-CH" sz="4000" dirty="0">
                <a:solidFill>
                  <a:schemeClr val="accent4"/>
                </a:solidFill>
                <a:latin typeface="Yanone Kaffeesatz Light" panose="02000000000000000000" pitchFamily="2" charset="0"/>
              </a:rPr>
              <a:t>(</a:t>
            </a:r>
            <a:r>
              <a:rPr lang="de-CH" sz="4000" dirty="0" err="1">
                <a:solidFill>
                  <a:schemeClr val="accent4"/>
                </a:solidFill>
                <a:latin typeface="Yanone Kaffeesatz Light" panose="02000000000000000000" pitchFamily="2" charset="0"/>
              </a:rPr>
              <a:t>message</a:t>
            </a:r>
            <a:r>
              <a:rPr lang="de-CH" sz="4000" dirty="0">
                <a:solidFill>
                  <a:schemeClr val="accent4"/>
                </a:solidFill>
                <a:latin typeface="Yanone Kaffeesatz Light" panose="02000000000000000000" pitchFamily="2" charset="0"/>
              </a:rPr>
              <a:t>);</a:t>
            </a:r>
            <a:endParaRPr lang="de-CH" sz="3200" dirty="0">
              <a:solidFill>
                <a:schemeClr val="accent4"/>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a:t>
            </a:r>
            <a:endParaRPr lang="en-US" sz="3200" dirty="0"/>
          </a:p>
        </p:txBody>
      </p:sp>
      <p:sp>
        <p:nvSpPr>
          <p:cNvPr id="4" name="Flowchart: Card 4">
            <a:extLst>
              <a:ext uri="{FF2B5EF4-FFF2-40B4-BE49-F238E27FC236}">
                <a16:creationId xmlns:a16="http://schemas.microsoft.com/office/drawing/2014/main" id="{C1280133-2ECD-4163-BE10-AC67D04A819E}"/>
              </a:ext>
            </a:extLst>
          </p:cNvPr>
          <p:cNvSpPr/>
          <p:nvPr/>
        </p:nvSpPr>
        <p:spPr>
          <a:xfrm>
            <a:off x="3506794" y="3972766"/>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Left Brace 5">
            <a:extLst>
              <a:ext uri="{FF2B5EF4-FFF2-40B4-BE49-F238E27FC236}">
                <a16:creationId xmlns:a16="http://schemas.microsoft.com/office/drawing/2014/main" id="{17C24C57-44FA-4817-9697-E775235634CE}"/>
              </a:ext>
            </a:extLst>
          </p:cNvPr>
          <p:cNvSpPr/>
          <p:nvPr/>
        </p:nvSpPr>
        <p:spPr>
          <a:xfrm rot="16200000">
            <a:off x="6099266" y="2598665"/>
            <a:ext cx="527004" cy="470821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0A4345C1-3FF0-429A-94D9-1EE5E67F0B18}"/>
              </a:ext>
            </a:extLst>
          </p:cNvPr>
          <p:cNvSpPr/>
          <p:nvPr/>
        </p:nvSpPr>
        <p:spPr>
          <a:xfrm>
            <a:off x="4863002" y="5384692"/>
            <a:ext cx="2999539" cy="523220"/>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Latency / Operation costs</a:t>
            </a:r>
          </a:p>
        </p:txBody>
      </p:sp>
    </p:spTree>
    <p:extLst>
      <p:ext uri="{BB962C8B-B14F-4D97-AF65-F5344CB8AC3E}">
        <p14:creationId xmlns:p14="http://schemas.microsoft.com/office/powerpoint/2010/main" val="334434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repeatCount="3000" accel="50000" decel="50000" fill="remove" grpId="1" nodeType="clickEffect">
                                  <p:stCondLst>
                                    <p:cond delay="0"/>
                                  </p:stCondLst>
                                  <p:childTnLst>
                                    <p:animMotion origin="layout" path="M 6.25E-7 1.48148E-6 L 0.38346 -0.12477 " pathEditMode="relative" rAng="0" ptsTypes="AA">
                                      <p:cBhvr>
                                        <p:cTn id="10" dur="1000" fill="hold"/>
                                        <p:tgtEl>
                                          <p:spTgt spid="4"/>
                                        </p:tgtEl>
                                        <p:attrNameLst>
                                          <p:attrName>ppt_x</p:attrName>
                                          <p:attrName>ppt_y</p:attrName>
                                        </p:attrNameLst>
                                      </p:cBhvr>
                                      <p:rCtr x="19167" y="-625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45D00-AFF0-4485-835A-968206153DD1}"/>
              </a:ext>
            </a:extLst>
          </p:cNvPr>
          <p:cNvSpPr/>
          <p:nvPr/>
        </p:nvSpPr>
        <p:spPr>
          <a:xfrm>
            <a:off x="1142999"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44623632-41D3-4BDA-971A-09199843393A}"/>
              </a:ext>
            </a:extLst>
          </p:cNvPr>
          <p:cNvSpPr/>
          <p:nvPr/>
        </p:nvSpPr>
        <p:spPr>
          <a:xfrm>
            <a:off x="6885214" y="2322739"/>
            <a:ext cx="4163790"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27" name="Group 26">
            <a:extLst>
              <a:ext uri="{FF2B5EF4-FFF2-40B4-BE49-F238E27FC236}">
                <a16:creationId xmlns:a16="http://schemas.microsoft.com/office/drawing/2014/main" id="{D3A28ED0-7185-4997-B9CC-1862AEC87ECE}"/>
              </a:ext>
            </a:extLst>
          </p:cNvPr>
          <p:cNvGrpSpPr/>
          <p:nvPr/>
        </p:nvGrpSpPr>
        <p:grpSpPr>
          <a:xfrm>
            <a:off x="1142999" y="4689268"/>
            <a:ext cx="9906004" cy="1218644"/>
            <a:chOff x="1142999" y="4689268"/>
            <a:chExt cx="9906004" cy="1218644"/>
          </a:xfrm>
        </p:grpSpPr>
        <p:sp>
          <p:nvSpPr>
            <p:cNvPr id="4" name="Left Brace 3">
              <a:extLst>
                <a:ext uri="{FF2B5EF4-FFF2-40B4-BE49-F238E27FC236}">
                  <a16:creationId xmlns:a16="http://schemas.microsoft.com/office/drawing/2014/main" id="{D653EF73-6AB4-4E0B-9B57-048617ACEB8F}"/>
                </a:ext>
              </a:extLst>
            </p:cNvPr>
            <p:cNvSpPr/>
            <p:nvPr/>
          </p:nvSpPr>
          <p:spPr>
            <a:xfrm rot="16200000">
              <a:off x="5832499" y="-232"/>
              <a:ext cx="527004" cy="9906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E1EF88E-92F3-4A82-A346-06DBFE2A49B7}"/>
                </a:ext>
              </a:extLst>
            </p:cNvPr>
            <p:cNvSpPr/>
            <p:nvPr/>
          </p:nvSpPr>
          <p:spPr>
            <a:xfrm>
              <a:off x="3037326" y="5384692"/>
              <a:ext cx="6310986" cy="523220"/>
            </a:xfrm>
            <a:prstGeom prst="rect">
              <a:avLst/>
            </a:prstGeom>
          </p:spPr>
          <p:txBody>
            <a:bodyPr wrap="square">
              <a:spAutoFit/>
            </a:bodyPr>
            <a:lstStyle/>
            <a:p>
              <a:pPr algn="ctr"/>
              <a:r>
                <a:rPr lang="en-US" sz="2800" dirty="0">
                  <a:solidFill>
                    <a:schemeClr val="accent4"/>
                  </a:solidFill>
                  <a:latin typeface="Yanone Kaffeesatz Regular" panose="02000000000000000000" pitchFamily="2" charset="0"/>
                </a:rPr>
                <a:t>All the messages to be sent</a:t>
              </a:r>
            </a:p>
          </p:txBody>
        </p:sp>
      </p:grpSp>
      <p:sp>
        <p:nvSpPr>
          <p:cNvPr id="6" name="Rectangle 5">
            <a:extLst>
              <a:ext uri="{FF2B5EF4-FFF2-40B4-BE49-F238E27FC236}">
                <a16:creationId xmlns:a16="http://schemas.microsoft.com/office/drawing/2014/main" id="{6614F3D5-FA30-4C74-841E-405D37A5916D}"/>
              </a:ext>
            </a:extLst>
          </p:cNvPr>
          <p:cNvSpPr/>
          <p:nvPr/>
        </p:nvSpPr>
        <p:spPr>
          <a:xfrm>
            <a:off x="4014106"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Flowchart: Card 4">
            <a:extLst>
              <a:ext uri="{FF2B5EF4-FFF2-40B4-BE49-F238E27FC236}">
                <a16:creationId xmlns:a16="http://schemas.microsoft.com/office/drawing/2014/main" id="{C0A0841F-2C4E-4975-99E4-54DD8ADC2DB2}"/>
              </a:ext>
            </a:extLst>
          </p:cNvPr>
          <p:cNvSpPr/>
          <p:nvPr/>
        </p:nvSpPr>
        <p:spPr>
          <a:xfrm>
            <a:off x="2495550" y="2400300"/>
            <a:ext cx="111850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grpSp>
        <p:nvGrpSpPr>
          <p:cNvPr id="11" name="Group 10">
            <a:extLst>
              <a:ext uri="{FF2B5EF4-FFF2-40B4-BE49-F238E27FC236}">
                <a16:creationId xmlns:a16="http://schemas.microsoft.com/office/drawing/2014/main" id="{0FADD295-3D64-43AF-8AF7-15EAD8DF8298}"/>
              </a:ext>
            </a:extLst>
          </p:cNvPr>
          <p:cNvGrpSpPr/>
          <p:nvPr/>
        </p:nvGrpSpPr>
        <p:grpSpPr>
          <a:xfrm>
            <a:off x="1142998" y="1232335"/>
            <a:ext cx="2628901" cy="921984"/>
            <a:chOff x="1142997" y="914983"/>
            <a:chExt cx="2628901" cy="921984"/>
          </a:xfrm>
        </p:grpSpPr>
        <p:sp>
          <p:nvSpPr>
            <p:cNvPr id="9" name="Left Brace 8">
              <a:extLst>
                <a:ext uri="{FF2B5EF4-FFF2-40B4-BE49-F238E27FC236}">
                  <a16:creationId xmlns:a16="http://schemas.microsoft.com/office/drawing/2014/main" id="{D71D7317-56FB-4C88-9A58-1DD93A994505}"/>
                </a:ext>
              </a:extLst>
            </p:cNvPr>
            <p:cNvSpPr/>
            <p:nvPr/>
          </p:nvSpPr>
          <p:spPr>
            <a:xfrm rot="5400000">
              <a:off x="2342276" y="407345"/>
              <a:ext cx="230343" cy="2628901"/>
            </a:xfrm>
            <a:prstGeom prst="leftBrace">
              <a:avLst>
                <a:gd name="adj1" fmla="val 8333"/>
                <a:gd name="adj2" fmla="val 49379"/>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018B280E-C487-4C1A-BAFF-E739BF11463D}"/>
                </a:ext>
              </a:extLst>
            </p:cNvPr>
            <p:cNvSpPr/>
            <p:nvPr/>
          </p:nvSpPr>
          <p:spPr>
            <a:xfrm>
              <a:off x="2013687" y="914983"/>
              <a:ext cx="963725"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256 KB</a:t>
              </a:r>
              <a:endParaRPr lang="en-US" sz="2800" dirty="0"/>
            </a:p>
          </p:txBody>
        </p:sp>
      </p:grpSp>
      <p:grpSp>
        <p:nvGrpSpPr>
          <p:cNvPr id="14" name="Group 13">
            <a:extLst>
              <a:ext uri="{FF2B5EF4-FFF2-40B4-BE49-F238E27FC236}">
                <a16:creationId xmlns:a16="http://schemas.microsoft.com/office/drawing/2014/main" id="{991B0C27-F84C-4784-9582-6FFCF2806190}"/>
              </a:ext>
            </a:extLst>
          </p:cNvPr>
          <p:cNvGrpSpPr/>
          <p:nvPr/>
        </p:nvGrpSpPr>
        <p:grpSpPr>
          <a:xfrm>
            <a:off x="1142999" y="227298"/>
            <a:ext cx="5500008" cy="1162404"/>
            <a:chOff x="1142999" y="227298"/>
            <a:chExt cx="5500008" cy="1162404"/>
          </a:xfrm>
        </p:grpSpPr>
        <p:sp>
          <p:nvSpPr>
            <p:cNvPr id="12" name="Left Brace 11">
              <a:extLst>
                <a:ext uri="{FF2B5EF4-FFF2-40B4-BE49-F238E27FC236}">
                  <a16:creationId xmlns:a16="http://schemas.microsoft.com/office/drawing/2014/main" id="{531A993C-F04C-45AD-A3A8-791D2017BF2C}"/>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5F747B-3D2E-4755-ABB6-EC4D04794E6A}"/>
                </a:ext>
              </a:extLst>
            </p:cNvPr>
            <p:cNvSpPr/>
            <p:nvPr/>
          </p:nvSpPr>
          <p:spPr>
            <a:xfrm>
              <a:off x="3067296" y="227298"/>
              <a:ext cx="1651414"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1</a:t>
              </a:r>
              <a:endParaRPr lang="en-US" sz="2800" dirty="0"/>
            </a:p>
          </p:txBody>
        </p:sp>
      </p:grpSp>
      <p:grpSp>
        <p:nvGrpSpPr>
          <p:cNvPr id="15" name="Group 14">
            <a:extLst>
              <a:ext uri="{FF2B5EF4-FFF2-40B4-BE49-F238E27FC236}">
                <a16:creationId xmlns:a16="http://schemas.microsoft.com/office/drawing/2014/main" id="{DA54B1D4-0EB8-414B-955D-3842E405067C}"/>
              </a:ext>
            </a:extLst>
          </p:cNvPr>
          <p:cNvGrpSpPr/>
          <p:nvPr/>
        </p:nvGrpSpPr>
        <p:grpSpPr>
          <a:xfrm>
            <a:off x="6885214" y="255269"/>
            <a:ext cx="4163787" cy="1134434"/>
            <a:chOff x="1142999" y="255268"/>
            <a:chExt cx="5500008" cy="1134434"/>
          </a:xfrm>
        </p:grpSpPr>
        <p:sp>
          <p:nvSpPr>
            <p:cNvPr id="16" name="Left Brace 15">
              <a:extLst>
                <a:ext uri="{FF2B5EF4-FFF2-40B4-BE49-F238E27FC236}">
                  <a16:creationId xmlns:a16="http://schemas.microsoft.com/office/drawing/2014/main" id="{154E6FAC-91A3-40AE-A52B-3540BEC046B0}"/>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43302FA-BF96-4BF5-8257-BC6CD8254CA9}"/>
                </a:ext>
              </a:extLst>
            </p:cNvPr>
            <p:cNvSpPr/>
            <p:nvPr/>
          </p:nvSpPr>
          <p:spPr>
            <a:xfrm>
              <a:off x="2802315" y="255268"/>
              <a:ext cx="2181377"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2</a:t>
              </a:r>
              <a:endParaRPr lang="en-US" sz="2800" dirty="0"/>
            </a:p>
          </p:txBody>
        </p:sp>
      </p:grpSp>
      <p:grpSp>
        <p:nvGrpSpPr>
          <p:cNvPr id="28" name="Group 27">
            <a:extLst>
              <a:ext uri="{FF2B5EF4-FFF2-40B4-BE49-F238E27FC236}">
                <a16:creationId xmlns:a16="http://schemas.microsoft.com/office/drawing/2014/main" id="{34FADA35-DEB2-453D-B26E-03BB17A88377}"/>
              </a:ext>
            </a:extLst>
          </p:cNvPr>
          <p:cNvGrpSpPr/>
          <p:nvPr/>
        </p:nvGrpSpPr>
        <p:grpSpPr>
          <a:xfrm>
            <a:off x="1258720" y="2400300"/>
            <a:ext cx="1078988" cy="1992086"/>
            <a:chOff x="1258720" y="2400300"/>
            <a:chExt cx="1078988" cy="1992086"/>
          </a:xfrm>
        </p:grpSpPr>
        <p:sp>
          <p:nvSpPr>
            <p:cNvPr id="7" name="Flowchart: Card 4">
              <a:extLst>
                <a:ext uri="{FF2B5EF4-FFF2-40B4-BE49-F238E27FC236}">
                  <a16:creationId xmlns:a16="http://schemas.microsoft.com/office/drawing/2014/main" id="{DDDF4D41-6FDE-4B26-A141-0C204610580F}"/>
                </a:ext>
              </a:extLst>
            </p:cNvPr>
            <p:cNvSpPr/>
            <p:nvPr/>
          </p:nvSpPr>
          <p:spPr>
            <a:xfrm>
              <a:off x="1258720" y="2400300"/>
              <a:ext cx="107898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759C2CD6-3B6C-45A6-A8ED-C12F5C1F5FEA}"/>
                </a:ext>
              </a:extLst>
            </p:cNvPr>
            <p:cNvSpPr/>
            <p:nvPr/>
          </p:nvSpPr>
          <p:spPr>
            <a:xfrm>
              <a:off x="1469571" y="2506436"/>
              <a:ext cx="783772" cy="580919"/>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Headers</a:t>
              </a:r>
            </a:p>
          </p:txBody>
        </p:sp>
      </p:grpSp>
      <p:sp>
        <p:nvSpPr>
          <p:cNvPr id="19" name="Flowchart: Card 4">
            <a:extLst>
              <a:ext uri="{FF2B5EF4-FFF2-40B4-BE49-F238E27FC236}">
                <a16:creationId xmlns:a16="http://schemas.microsoft.com/office/drawing/2014/main" id="{18C9A471-1A32-40C7-859A-C02B06EDF35B}"/>
              </a:ext>
            </a:extLst>
          </p:cNvPr>
          <p:cNvSpPr/>
          <p:nvPr/>
        </p:nvSpPr>
        <p:spPr>
          <a:xfrm>
            <a:off x="1332139" y="3179788"/>
            <a:ext cx="921204" cy="1110715"/>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Body</a:t>
            </a:r>
          </a:p>
        </p:txBody>
      </p:sp>
      <p:sp>
        <p:nvSpPr>
          <p:cNvPr id="20" name="Flowchart: Card 4">
            <a:extLst>
              <a:ext uri="{FF2B5EF4-FFF2-40B4-BE49-F238E27FC236}">
                <a16:creationId xmlns:a16="http://schemas.microsoft.com/office/drawing/2014/main" id="{83529DD0-6D7F-47F8-BC8F-DA470C6F59C2}"/>
              </a:ext>
            </a:extLst>
          </p:cNvPr>
          <p:cNvSpPr/>
          <p:nvPr/>
        </p:nvSpPr>
        <p:spPr>
          <a:xfrm>
            <a:off x="4101193"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1" name="Flowchart: Card 4">
            <a:extLst>
              <a:ext uri="{FF2B5EF4-FFF2-40B4-BE49-F238E27FC236}">
                <a16:creationId xmlns:a16="http://schemas.microsoft.com/office/drawing/2014/main" id="{37782D87-07FE-49EC-A374-1566D36A6593}"/>
              </a:ext>
            </a:extLst>
          </p:cNvPr>
          <p:cNvSpPr/>
          <p:nvPr/>
        </p:nvSpPr>
        <p:spPr>
          <a:xfrm>
            <a:off x="4629150"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2" name="Flowchart: Card 4">
            <a:extLst>
              <a:ext uri="{FF2B5EF4-FFF2-40B4-BE49-F238E27FC236}">
                <a16:creationId xmlns:a16="http://schemas.microsoft.com/office/drawing/2014/main" id="{B07B4799-D643-421E-9115-0AA6609A97C5}"/>
              </a:ext>
            </a:extLst>
          </p:cNvPr>
          <p:cNvSpPr/>
          <p:nvPr/>
        </p:nvSpPr>
        <p:spPr>
          <a:xfrm>
            <a:off x="5138057"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3" name="Flowchart: Card 4">
            <a:extLst>
              <a:ext uri="{FF2B5EF4-FFF2-40B4-BE49-F238E27FC236}">
                <a16:creationId xmlns:a16="http://schemas.microsoft.com/office/drawing/2014/main" id="{98F7A8A5-395F-4DBC-8145-76969AE430CA}"/>
              </a:ext>
            </a:extLst>
          </p:cNvPr>
          <p:cNvSpPr/>
          <p:nvPr/>
        </p:nvSpPr>
        <p:spPr>
          <a:xfrm>
            <a:off x="5646964"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09FF60AD-D150-452C-8174-975950BC9D64}"/>
              </a:ext>
            </a:extLst>
          </p:cNvPr>
          <p:cNvSpPr/>
          <p:nvPr/>
        </p:nvSpPr>
        <p:spPr>
          <a:xfrm>
            <a:off x="6155870" y="243295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5" name="Flowchart: Card 4">
            <a:extLst>
              <a:ext uri="{FF2B5EF4-FFF2-40B4-BE49-F238E27FC236}">
                <a16:creationId xmlns:a16="http://schemas.microsoft.com/office/drawing/2014/main" id="{A6706DAE-D8D7-4ACD-A38A-66E09D7BF542}"/>
              </a:ext>
            </a:extLst>
          </p:cNvPr>
          <p:cNvSpPr/>
          <p:nvPr/>
        </p:nvSpPr>
        <p:spPr>
          <a:xfrm>
            <a:off x="6981824" y="2420152"/>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6" name="Flowchart: Card 4">
            <a:extLst>
              <a:ext uri="{FF2B5EF4-FFF2-40B4-BE49-F238E27FC236}">
                <a16:creationId xmlns:a16="http://schemas.microsoft.com/office/drawing/2014/main" id="{127EE7FB-1EB2-41A3-9E29-68CB43005D04}"/>
              </a:ext>
            </a:extLst>
          </p:cNvPr>
          <p:cNvSpPr/>
          <p:nvPr/>
        </p:nvSpPr>
        <p:spPr>
          <a:xfrm>
            <a:off x="7500255" y="2420151"/>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368241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500"/>
                                        <p:tgtEl>
                                          <p:spTgt spid="2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randombar(horizontal)">
                                      <p:cBhvr>
                                        <p:cTn id="31" dur="500"/>
                                        <p:tgtEl>
                                          <p:spTgt spid="2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randombar(horizontal)">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randombar(horizontal)">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randombar(horizontal)">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animBg="1"/>
      <p:bldP spid="22" grpId="0" animBg="1"/>
      <p:bldP spid="23" grpId="0" animBg="1"/>
      <p:bldP spid="24" grpId="0" animBg="1"/>
      <p:bldP spid="25" grpId="0" animBg="1"/>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286303" y="1851645"/>
            <a:ext cx="761939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 / Sub</a:t>
            </a:r>
            <a:endParaRPr lang="de-CH" sz="2000" dirty="0"/>
          </a:p>
        </p:txBody>
      </p:sp>
      <p:pic>
        <p:nvPicPr>
          <p:cNvPr id="30" name="Picture 29">
            <a:extLst>
              <a:ext uri="{FF2B5EF4-FFF2-40B4-BE49-F238E27FC236}">
                <a16:creationId xmlns:a16="http://schemas.microsoft.com/office/drawing/2014/main" id="{2236B15C-B28D-4998-8EB3-7588C587473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214462" y="4537970"/>
            <a:ext cx="2745273" cy="2160000"/>
          </a:xfrm>
          <a:prstGeom prst="rect">
            <a:avLst/>
          </a:prstGeom>
        </p:spPr>
      </p:pic>
      <p:pic>
        <p:nvPicPr>
          <p:cNvPr id="43" name="Picture 42">
            <a:extLst>
              <a:ext uri="{FF2B5EF4-FFF2-40B4-BE49-F238E27FC236}">
                <a16:creationId xmlns:a16="http://schemas.microsoft.com/office/drawing/2014/main" id="{7A642A3C-DD22-4729-8D98-84EA58FB3D97}"/>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9214462" y="352105"/>
            <a:ext cx="2421615" cy="2160000"/>
          </a:xfrm>
          <a:prstGeom prst="rect">
            <a:avLst/>
          </a:prstGeom>
        </p:spPr>
      </p:pic>
    </p:spTree>
    <p:extLst>
      <p:ext uri="{BB962C8B-B14F-4D97-AF65-F5344CB8AC3E}">
        <p14:creationId xmlns:p14="http://schemas.microsoft.com/office/powerpoint/2010/main" val="286520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3075487" y="2638461"/>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301711" y="329754"/>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781808" y="2638461"/>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728362" y="2626137"/>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6535764" y="264193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2" idx="1"/>
          </p:cNvCxnSpPr>
          <p:nvPr/>
        </p:nvCxnSpPr>
        <p:spPr>
          <a:xfrm flipH="1">
            <a:off x="3850403" y="1252368"/>
            <a:ext cx="2245597"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4" idx="1"/>
          </p:cNvCxnSpPr>
          <p:nvPr/>
        </p:nvCxnSpPr>
        <p:spPr>
          <a:xfrm>
            <a:off x="6096000" y="1252368"/>
            <a:ext cx="2460724"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850403" y="3764259"/>
            <a:ext cx="2245597" cy="138193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3764258"/>
            <a:ext cx="2460724" cy="138193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47EBEB-F648-4B63-899A-793933AF22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52" y="277585"/>
            <a:ext cx="6934470" cy="3314700"/>
          </a:xfrm>
          <a:prstGeom prst="rect">
            <a:avLst/>
          </a:prstGeom>
        </p:spPr>
      </p:pic>
      <p:pic>
        <p:nvPicPr>
          <p:cNvPr id="5" name="Picture 4">
            <a:extLst>
              <a:ext uri="{FF2B5EF4-FFF2-40B4-BE49-F238E27FC236}">
                <a16:creationId xmlns:a16="http://schemas.microsoft.com/office/drawing/2014/main" id="{00DFD1FA-0E01-45F0-998D-A8F9AF619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553" y="277585"/>
            <a:ext cx="4911546" cy="5992586"/>
          </a:xfrm>
          <a:prstGeom prst="rect">
            <a:avLst/>
          </a:prstGeom>
        </p:spPr>
      </p:pic>
      <p:pic>
        <p:nvPicPr>
          <p:cNvPr id="9" name="Picture 8">
            <a:extLst>
              <a:ext uri="{FF2B5EF4-FFF2-40B4-BE49-F238E27FC236}">
                <a16:creationId xmlns:a16="http://schemas.microsoft.com/office/drawing/2014/main" id="{13F68FB5-431F-4326-9D94-859832C84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225" y="4400549"/>
            <a:ext cx="5327297" cy="2179866"/>
          </a:xfrm>
          <a:prstGeom prst="rect">
            <a:avLst/>
          </a:prstGeom>
        </p:spPr>
      </p:pic>
      <p:pic>
        <p:nvPicPr>
          <p:cNvPr id="7" name="Picture 6">
            <a:extLst>
              <a:ext uri="{FF2B5EF4-FFF2-40B4-BE49-F238E27FC236}">
                <a16:creationId xmlns:a16="http://schemas.microsoft.com/office/drawing/2014/main" id="{455E4EC1-4608-4945-96B7-A7E647CEF0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052" y="3722914"/>
            <a:ext cx="3658075" cy="2179866"/>
          </a:xfrm>
          <a:prstGeom prst="rect">
            <a:avLst/>
          </a:prstGeom>
        </p:spPr>
      </p:pic>
    </p:spTree>
    <p:extLst>
      <p:ext uri="{BB962C8B-B14F-4D97-AF65-F5344CB8AC3E}">
        <p14:creationId xmlns:p14="http://schemas.microsoft.com/office/powerpoint/2010/main" val="2191255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DBAF6-666A-46BD-BD92-076C6B9E2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364"/>
            <a:ext cx="12192000" cy="9144000"/>
          </a:xfrm>
          <a:prstGeom prst="rect">
            <a:avLst/>
          </a:prstGeom>
        </p:spPr>
      </p:pic>
      <p:grpSp>
        <p:nvGrpSpPr>
          <p:cNvPr id="4" name="Group 3">
            <a:extLst>
              <a:ext uri="{FF2B5EF4-FFF2-40B4-BE49-F238E27FC236}">
                <a16:creationId xmlns:a16="http://schemas.microsoft.com/office/drawing/2014/main" id="{EEABA835-5B5D-4027-8254-01B2BA0CDA0B}"/>
              </a:ext>
            </a:extLst>
          </p:cNvPr>
          <p:cNvGrpSpPr/>
          <p:nvPr/>
        </p:nvGrpSpPr>
        <p:grpSpPr>
          <a:xfrm>
            <a:off x="1068903" y="1924966"/>
            <a:ext cx="10274329" cy="2536348"/>
            <a:chOff x="703143" y="3457744"/>
            <a:chExt cx="10274329" cy="2536348"/>
          </a:xfrm>
        </p:grpSpPr>
        <p:sp>
          <p:nvSpPr>
            <p:cNvPr id="5" name="Rectangle 4">
              <a:extLst>
                <a:ext uri="{FF2B5EF4-FFF2-40B4-BE49-F238E27FC236}">
                  <a16:creationId xmlns:a16="http://schemas.microsoft.com/office/drawing/2014/main" id="{D4B8761F-6E33-4534-BE98-5E3D630CD569}"/>
                </a:ext>
              </a:extLst>
            </p:cNvPr>
            <p:cNvSpPr/>
            <p:nvPr/>
          </p:nvSpPr>
          <p:spPr>
            <a:xfrm>
              <a:off x="703143" y="3457744"/>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C685B8-2DE4-4AAB-B1C3-AF7810A4B669}"/>
                </a:ext>
              </a:extLst>
            </p:cNvPr>
            <p:cNvSpPr txBox="1"/>
            <p:nvPr/>
          </p:nvSpPr>
          <p:spPr>
            <a:xfrm>
              <a:off x="2589256" y="3794894"/>
              <a:ext cx="6502101" cy="1862048"/>
            </a:xfrm>
            <a:prstGeom prst="rect">
              <a:avLst/>
            </a:prstGeom>
            <a:noFill/>
          </p:spPr>
          <p:txBody>
            <a:bodyPr wrap="none" rtlCol="0">
              <a:spAutoFit/>
            </a:bodyPr>
            <a:lstStyle/>
            <a:p>
              <a:r>
                <a:rPr lang="en-US" sz="11500" dirty="0">
                  <a:solidFill>
                    <a:schemeClr val="tx2"/>
                  </a:solidFill>
                  <a:latin typeface="Yanone Kaffeesatz Regular" panose="02000000000000000000" pitchFamily="2" charset="0"/>
                </a:rPr>
                <a:t>Try it yourself</a:t>
              </a:r>
            </a:p>
          </p:txBody>
        </p:sp>
      </p:grpSp>
    </p:spTree>
    <p:extLst>
      <p:ext uri="{BB962C8B-B14F-4D97-AF65-F5344CB8AC3E}">
        <p14:creationId xmlns:p14="http://schemas.microsoft.com/office/powerpoint/2010/main" val="413950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425489-7153-4484-99E5-83FF3F250E2A}"/>
              </a:ext>
            </a:extLst>
          </p:cNvPr>
          <p:cNvPicPr>
            <a:picLocks noChangeAspect="1"/>
          </p:cNvPicPr>
          <p:nvPr/>
        </p:nvPicPr>
        <p:blipFill>
          <a:blip r:embed="rId3"/>
          <a:stretch>
            <a:fillRect/>
          </a:stretch>
        </p:blipFill>
        <p:spPr>
          <a:xfrm>
            <a:off x="2762250" y="0"/>
            <a:ext cx="6667500" cy="6858000"/>
          </a:xfrm>
          <a:prstGeom prst="rect">
            <a:avLst/>
          </a:prstGeom>
        </p:spPr>
      </p:pic>
      <p:pic>
        <p:nvPicPr>
          <p:cNvPr id="3" name="Picture 2">
            <a:extLst>
              <a:ext uri="{FF2B5EF4-FFF2-40B4-BE49-F238E27FC236}">
                <a16:creationId xmlns:a16="http://schemas.microsoft.com/office/drawing/2014/main" id="{E477BD19-3A91-4551-B321-895DB97620FD}"/>
              </a:ext>
            </a:extLst>
          </p:cNvPr>
          <p:cNvPicPr>
            <a:picLocks noChangeAspect="1"/>
          </p:cNvPicPr>
          <p:nvPr/>
        </p:nvPicPr>
        <p:blipFill rotWithShape="1">
          <a:blip r:embed="rId3"/>
          <a:srcRect t="20001" b="41777"/>
          <a:stretch/>
        </p:blipFill>
        <p:spPr>
          <a:xfrm>
            <a:off x="490649" y="1149834"/>
            <a:ext cx="11402647" cy="4482870"/>
          </a:xfrm>
          <a:prstGeom prst="rect">
            <a:avLst/>
          </a:prstGeom>
        </p:spPr>
      </p:pic>
      <p:pic>
        <p:nvPicPr>
          <p:cNvPr id="4" name="Picture 3">
            <a:extLst>
              <a:ext uri="{FF2B5EF4-FFF2-40B4-BE49-F238E27FC236}">
                <a16:creationId xmlns:a16="http://schemas.microsoft.com/office/drawing/2014/main" id="{611DA55A-7647-4538-94C7-DABFDCB230A2}"/>
              </a:ext>
            </a:extLst>
          </p:cNvPr>
          <p:cNvPicPr>
            <a:picLocks noChangeAspect="1"/>
          </p:cNvPicPr>
          <p:nvPr/>
        </p:nvPicPr>
        <p:blipFill rotWithShape="1">
          <a:blip r:embed="rId3"/>
          <a:srcRect t="59022" b="27200"/>
          <a:stretch/>
        </p:blipFill>
        <p:spPr>
          <a:xfrm>
            <a:off x="697476" y="2663952"/>
            <a:ext cx="10797048" cy="1530096"/>
          </a:xfrm>
          <a:prstGeom prst="rect">
            <a:avLst/>
          </a:prstGeom>
        </p:spPr>
      </p:pic>
      <p:pic>
        <p:nvPicPr>
          <p:cNvPr id="5" name="Picture 4">
            <a:extLst>
              <a:ext uri="{FF2B5EF4-FFF2-40B4-BE49-F238E27FC236}">
                <a16:creationId xmlns:a16="http://schemas.microsoft.com/office/drawing/2014/main" id="{DCD1B694-433C-4506-849E-91AE72447C47}"/>
              </a:ext>
            </a:extLst>
          </p:cNvPr>
          <p:cNvPicPr>
            <a:picLocks noChangeAspect="1"/>
          </p:cNvPicPr>
          <p:nvPr/>
        </p:nvPicPr>
        <p:blipFill rotWithShape="1">
          <a:blip r:embed="rId3"/>
          <a:srcRect t="77245" r="34686" b="4444"/>
          <a:stretch/>
        </p:blipFill>
        <p:spPr>
          <a:xfrm>
            <a:off x="1314954" y="2050321"/>
            <a:ext cx="9562093" cy="2757358"/>
          </a:xfrm>
          <a:prstGeom prst="rect">
            <a:avLst/>
          </a:prstGeom>
        </p:spPr>
      </p:pic>
    </p:spTree>
    <p:extLst>
      <p:ext uri="{BB962C8B-B14F-4D97-AF65-F5344CB8AC3E}">
        <p14:creationId xmlns:p14="http://schemas.microsoft.com/office/powerpoint/2010/main" val="243215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3576</Words>
  <Application>Microsoft Office PowerPoint</Application>
  <PresentationFormat>Breitbild</PresentationFormat>
  <Paragraphs>397</Paragraphs>
  <Slides>49</Slides>
  <Notes>44</Notes>
  <HiddenSlides>3</HiddenSlides>
  <MMClips>3</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49</vt:i4>
      </vt:variant>
    </vt:vector>
  </HeadingPairs>
  <TitlesOfParts>
    <vt:vector size="55" baseType="lpstr">
      <vt:lpstr>Arial</vt:lpstr>
      <vt:lpstr>Calibri</vt:lpstr>
      <vt:lpstr>Yanone Kaffeesatz Bold</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523</cp:revision>
  <dcterms:created xsi:type="dcterms:W3CDTF">2016-02-22T14:00:45Z</dcterms:created>
  <dcterms:modified xsi:type="dcterms:W3CDTF">2020-07-09T12:00:12Z</dcterms:modified>
</cp:coreProperties>
</file>